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rial" panose="020B0604020202020204" pitchFamily="34" charset="0"/>
      <p:regular r:id="rId15"/>
    </p:embeddedFont>
    <p:embeddedFont>
      <p:font typeface="Arial Bold" panose="020B0802020202020204" pitchFamily="34" charset="0"/>
      <p:regular r:id="rId16"/>
    </p:embeddedFont>
    <p:embeddedFont>
      <p:font typeface="Arial Bold Italics" panose="020B0802020202090204" pitchFamily="34" charset="0"/>
      <p:regular r:id="rId17"/>
    </p:embeddedFont>
    <p:embeddedFont>
      <p:font typeface="Arial Italics" panose="020B0502020202090204" pitchFamily="34" charset="0"/>
      <p:regular r:id="rId18"/>
    </p:embeddedFont>
    <p:embeddedFont>
      <p:font typeface="Arimo" panose="020B0604020202020204" pitchFamily="34" charset="0"/>
      <p:regular r:id="rId19"/>
    </p:embeddedFont>
    <p:embeddedFont>
      <p:font typeface="Arimo Bold" panose="020B0704020202020204" pitchFamily="34" charset="0"/>
      <p:regular r:id="rId20"/>
    </p:embeddedFont>
    <p:embeddedFont>
      <p:font typeface="Arimo Bold Italics" panose="020B0704020202090204" pitchFamily="34" charset="0"/>
      <p:regular r:id="rId21"/>
    </p:embeddedFont>
    <p:embeddedFont>
      <p:font typeface="Arimo Italics" panose="020B0604020202090204" pitchFamily="34" charset="0"/>
      <p:regular r:id="rId22"/>
    </p:embeddedFont>
    <p:embeddedFont>
      <p:font typeface="Canva Sans" panose="020B0503030501040103" pitchFamily="34" charset="0"/>
      <p:regular r:id="rId23"/>
    </p:embeddedFont>
    <p:embeddedFont>
      <p:font typeface="Canva Sans Bold" panose="020B0803030501040103" pitchFamily="34" charset="0"/>
      <p:regular r:id="rId24"/>
    </p:embeddedFont>
    <p:embeddedFont>
      <p:font typeface="Canva Sans Bold Italics" panose="020B0803030501040103" pitchFamily="34" charset="0"/>
      <p:regular r:id="rId25"/>
    </p:embeddedFont>
    <p:embeddedFont>
      <p:font typeface="Canva Sans Italics" panose="020B0503030501040103" pitchFamily="34" charset="0"/>
      <p:regular r:id="rId26"/>
    </p:embeddedFont>
    <p:embeddedFont>
      <p:font typeface="Canva Sans Medium" panose="020B0603030501040103" pitchFamily="34" charset="0"/>
      <p:regular r:id="rId27"/>
    </p:embeddedFont>
    <p:embeddedFont>
      <p:font typeface="Canva Sans Medium Italics" panose="020B0603030501040103" pitchFamily="34" charset="0"/>
      <p:regular r:id="rId28"/>
    </p:embeddedFont>
    <p:embeddedFont>
      <p:font typeface="Roboto" panose="02000000000000000000" pitchFamily="2" charset="0"/>
      <p:regular r:id="rId29"/>
    </p:embeddedFont>
    <p:embeddedFont>
      <p:font typeface="Roboto Bold" panose="02000000000000000000" pitchFamily="2" charset="0"/>
      <p:regular r:id="rId30"/>
    </p:embeddedFont>
    <p:embeddedFont>
      <p:font typeface="Roboto Bold Italics" panose="02000000000000000000" pitchFamily="2" charset="0"/>
      <p:regular r:id="rId31"/>
    </p:embeddedFont>
    <p:embeddedFont>
      <p:font typeface="Roboto Italics" panose="02000000000000000000" pitchFamily="2" charset="0"/>
      <p:regular r:id="rId32"/>
    </p:embeddedFont>
    <p:embeddedFont>
      <p:font typeface="Times New Roman" panose="02020603050405020304" pitchFamily="18" charset="0"/>
      <p:regular r:id="rId33"/>
    </p:embeddedFont>
    <p:embeddedFont>
      <p:font typeface="Times New Roman Bold" panose="02030802070405020303" pitchFamily="18" charset="0"/>
      <p:regular r:id="rId34"/>
    </p:embeddedFont>
    <p:embeddedFont>
      <p:font typeface="Times New Roman Bold Italics" panose="02030802070405090303" pitchFamily="18" charset="0"/>
      <p:regular r:id="rId35"/>
    </p:embeddedFont>
    <p:embeddedFont>
      <p:font typeface="Times New Roman Italics" panose="02030502070405090303" pitchFamily="18" charset="0"/>
      <p:regular r:id="rId36"/>
    </p:embeddedFont>
    <p:embeddedFont>
      <p:font typeface="Times New Roman Medium" panose="02030502070405020303" pitchFamily="18" charset="0"/>
      <p:regular r:id="rId37"/>
    </p:embeddedFont>
    <p:embeddedFont>
      <p:font typeface="Times New Roman Medium Italics" panose="02030502070405090303" pitchFamily="18" charset="0"/>
      <p:regular r:id="rId38"/>
    </p:embeddedFont>
    <p:embeddedFont>
      <p:font typeface="Times New Roman Semi-Bold" panose="02030702070405020303" pitchFamily="18" charset="0"/>
      <p:regular r:id="rId39"/>
    </p:embeddedFont>
    <p:embeddedFont>
      <p:font typeface="Times New Roman Semi-Bold Italics" panose="02030702070405090303" pitchFamily="18" charset="0"/>
      <p:regular r:id="rId40"/>
    </p:embeddedFont>
    <p:embeddedFont>
      <p:font typeface="Times New Roman Ultra-Bold" panose="02030902070405020303" pitchFamily="18" charset="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font" Target="fonts/font4.fntdata" /><Relationship Id="rId26" Type="http://schemas.openxmlformats.org/officeDocument/2006/relationships/font" Target="fonts/font12.fntdata" /><Relationship Id="rId39" Type="http://schemas.openxmlformats.org/officeDocument/2006/relationships/font" Target="fonts/font25.fntdata" /><Relationship Id="rId3" Type="http://schemas.openxmlformats.org/officeDocument/2006/relationships/slide" Target="slides/slide2.xml" /><Relationship Id="rId21" Type="http://schemas.openxmlformats.org/officeDocument/2006/relationships/font" Target="fonts/font7.fntdata" /><Relationship Id="rId34" Type="http://schemas.openxmlformats.org/officeDocument/2006/relationships/font" Target="fonts/font20.fntdata" /><Relationship Id="rId42" Type="http://schemas.openxmlformats.org/officeDocument/2006/relationships/presProps" Target="presProp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font" Target="fonts/font3.fntdata" /><Relationship Id="rId25" Type="http://schemas.openxmlformats.org/officeDocument/2006/relationships/font" Target="fonts/font11.fntdata" /><Relationship Id="rId33" Type="http://schemas.openxmlformats.org/officeDocument/2006/relationships/font" Target="fonts/font19.fntdata" /><Relationship Id="rId38" Type="http://schemas.openxmlformats.org/officeDocument/2006/relationships/font" Target="fonts/font24.fntdata" /><Relationship Id="rId2" Type="http://schemas.openxmlformats.org/officeDocument/2006/relationships/slide" Target="slides/slide1.xml" /><Relationship Id="rId16" Type="http://schemas.openxmlformats.org/officeDocument/2006/relationships/font" Target="fonts/font2.fntdata" /><Relationship Id="rId20" Type="http://schemas.openxmlformats.org/officeDocument/2006/relationships/font" Target="fonts/font6.fntdata" /><Relationship Id="rId29" Type="http://schemas.openxmlformats.org/officeDocument/2006/relationships/font" Target="fonts/font15.fntdata" /><Relationship Id="rId41" Type="http://schemas.openxmlformats.org/officeDocument/2006/relationships/font" Target="fonts/font27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font" Target="fonts/font10.fntdata" /><Relationship Id="rId32" Type="http://schemas.openxmlformats.org/officeDocument/2006/relationships/font" Target="fonts/font18.fntdata" /><Relationship Id="rId37" Type="http://schemas.openxmlformats.org/officeDocument/2006/relationships/font" Target="fonts/font23.fntdata" /><Relationship Id="rId40" Type="http://schemas.openxmlformats.org/officeDocument/2006/relationships/font" Target="fonts/font26.fntdata" /><Relationship Id="rId45" Type="http://schemas.openxmlformats.org/officeDocument/2006/relationships/tableStyles" Target="tableStyles.xml" /><Relationship Id="rId5" Type="http://schemas.openxmlformats.org/officeDocument/2006/relationships/slide" Target="slides/slide4.xml" /><Relationship Id="rId15" Type="http://schemas.openxmlformats.org/officeDocument/2006/relationships/font" Target="fonts/font1.fntdata" /><Relationship Id="rId23" Type="http://schemas.openxmlformats.org/officeDocument/2006/relationships/font" Target="fonts/font9.fntdata" /><Relationship Id="rId28" Type="http://schemas.openxmlformats.org/officeDocument/2006/relationships/font" Target="fonts/font14.fntdata" /><Relationship Id="rId36" Type="http://schemas.openxmlformats.org/officeDocument/2006/relationships/font" Target="fonts/font22.fntdata" /><Relationship Id="rId10" Type="http://schemas.openxmlformats.org/officeDocument/2006/relationships/slide" Target="slides/slide9.xml" /><Relationship Id="rId19" Type="http://schemas.openxmlformats.org/officeDocument/2006/relationships/font" Target="fonts/font5.fntdata" /><Relationship Id="rId31" Type="http://schemas.openxmlformats.org/officeDocument/2006/relationships/font" Target="fonts/font17.fntdata" /><Relationship Id="rId44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notesMaster" Target="notesMasters/notesMaster1.xml" /><Relationship Id="rId22" Type="http://schemas.openxmlformats.org/officeDocument/2006/relationships/font" Target="fonts/font8.fntdata" /><Relationship Id="rId27" Type="http://schemas.openxmlformats.org/officeDocument/2006/relationships/font" Target="fonts/font13.fntdata" /><Relationship Id="rId30" Type="http://schemas.openxmlformats.org/officeDocument/2006/relationships/font" Target="fonts/font16.fntdata" /><Relationship Id="rId35" Type="http://schemas.openxmlformats.org/officeDocument/2006/relationships/font" Target="fonts/font21.fntdata" /><Relationship Id="rId43" Type="http://schemas.openxmlformats.org/officeDocument/2006/relationships/viewProps" Target="viewProps.xml" /></Relationships>
</file>

<file path=ppt/media/image1.png>
</file>

<file path=ppt/media/image10.png>
</file>

<file path=ppt/media/image11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13.12.2023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7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0.png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 /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3.svg" /><Relationship Id="rId4" Type="http://schemas.openxmlformats.org/officeDocument/2006/relationships/image" Target="../media/image2.png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3.svg" /><Relationship Id="rId4" Type="http://schemas.openxmlformats.org/officeDocument/2006/relationships/image" Target="../media/image2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7.xml" /><Relationship Id="rId5" Type="http://schemas.openxmlformats.org/officeDocument/2006/relationships/image" Target="../media/image3.svg" /><Relationship Id="rId4" Type="http://schemas.openxmlformats.org/officeDocument/2006/relationships/image" Target="../media/image2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8.jpe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33968"/>
            <a:ext cx="19083557" cy="3693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728"/>
              </a:lnSpc>
            </a:pPr>
            <a:r>
              <a:rPr lang="en-US" sz="11440">
                <a:solidFill>
                  <a:srgbClr val="F42B2B"/>
                </a:solidFill>
                <a:latin typeface="Times New Roman"/>
              </a:rPr>
              <a:t>Image Caption Generator with CNN and LSTM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343164" y="5512570"/>
            <a:ext cx="5944836" cy="3686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4"/>
              </a:lnSpc>
            </a:pPr>
            <a:r>
              <a:rPr lang="en-US" sz="5320">
                <a:solidFill>
                  <a:srgbClr val="000000"/>
                </a:solidFill>
                <a:latin typeface="Times New Roman Bold"/>
              </a:rPr>
              <a:t>Submitted To:</a:t>
            </a:r>
          </a:p>
          <a:p>
            <a:pPr algn="l">
              <a:lnSpc>
                <a:spcPts val="6384"/>
              </a:lnSpc>
            </a:pPr>
            <a:endParaRPr lang="en-US" sz="5320">
              <a:solidFill>
                <a:srgbClr val="000000"/>
              </a:solidFill>
              <a:latin typeface="Times New Roman Bold"/>
            </a:endParaRPr>
          </a:p>
          <a:p>
            <a:pPr algn="l">
              <a:lnSpc>
                <a:spcPts val="5223"/>
              </a:lnSpc>
            </a:pPr>
            <a:r>
              <a:rPr lang="en-US" sz="4353">
                <a:solidFill>
                  <a:srgbClr val="000000"/>
                </a:solidFill>
                <a:latin typeface="Times New Roman Bold"/>
              </a:rPr>
              <a:t>Selvaraj Poornima</a:t>
            </a:r>
          </a:p>
          <a:p>
            <a:pPr algn="l">
              <a:lnSpc>
                <a:spcPts val="5223"/>
              </a:lnSpc>
            </a:pPr>
            <a:r>
              <a:rPr lang="en-US" sz="4353">
                <a:solidFill>
                  <a:srgbClr val="191919"/>
                </a:solidFill>
                <a:latin typeface="Times New Roman"/>
              </a:rPr>
              <a:t>Associate Professor,</a:t>
            </a:r>
          </a:p>
          <a:p>
            <a:pPr algn="l">
              <a:lnSpc>
                <a:spcPts val="5223"/>
              </a:lnSpc>
            </a:pPr>
            <a:r>
              <a:rPr lang="en-US" sz="4353">
                <a:solidFill>
                  <a:srgbClr val="191919"/>
                </a:solidFill>
                <a:latin typeface="Times New Roman"/>
              </a:rPr>
              <a:t>CSE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66190" y="5531620"/>
            <a:ext cx="4916136" cy="408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000000"/>
                </a:solidFill>
                <a:latin typeface="Times New Roman Bold"/>
              </a:rPr>
              <a:t>Team Members:</a:t>
            </a:r>
          </a:p>
          <a:p>
            <a:pPr algn="l">
              <a:lnSpc>
                <a:spcPts val="5280"/>
              </a:lnSpc>
            </a:pPr>
            <a:endParaRPr lang="en-US" sz="4400">
              <a:solidFill>
                <a:srgbClr val="000000"/>
              </a:solidFill>
              <a:latin typeface="Times New Roman Bold"/>
            </a:endParaRPr>
          </a:p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000000"/>
                </a:solidFill>
                <a:latin typeface="Times New Roman Bold"/>
              </a:rPr>
              <a:t>Pramod N</a:t>
            </a:r>
          </a:p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000000"/>
                </a:solidFill>
                <a:latin typeface="Times New Roman Bold"/>
              </a:rPr>
              <a:t>Sai Mithun</a:t>
            </a:r>
          </a:p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000000"/>
                </a:solidFill>
                <a:latin typeface="Times New Roman Bold"/>
              </a:rPr>
              <a:t>Jayanth SR</a:t>
            </a:r>
          </a:p>
          <a:p>
            <a:pPr algn="l">
              <a:lnSpc>
                <a:spcPts val="5280"/>
              </a:lnSpc>
            </a:pPr>
            <a:r>
              <a:rPr lang="en-US" sz="4400">
                <a:solidFill>
                  <a:srgbClr val="000000"/>
                </a:solidFill>
                <a:latin typeface="Times New Roman Bold"/>
              </a:rPr>
              <a:t>SHARAJ OV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4800" y="1736433"/>
            <a:ext cx="9089350" cy="7636167"/>
          </a:xfrm>
          <a:custGeom>
            <a:avLst/>
            <a:gdLst/>
            <a:ahLst/>
            <a:cxnLst/>
            <a:rect l="l" t="t" r="r" b="b"/>
            <a:pathLst>
              <a:path w="9089350" h="7636167">
                <a:moveTo>
                  <a:pt x="0" y="0"/>
                </a:moveTo>
                <a:lnTo>
                  <a:pt x="9089350" y="0"/>
                </a:lnTo>
                <a:lnTo>
                  <a:pt x="9089350" y="7636167"/>
                </a:lnTo>
                <a:lnTo>
                  <a:pt x="0" y="76361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303" r="-43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066400" y="1736433"/>
            <a:ext cx="8589048" cy="7636167"/>
          </a:xfrm>
          <a:custGeom>
            <a:avLst/>
            <a:gdLst/>
            <a:ahLst/>
            <a:cxnLst/>
            <a:rect l="l" t="t" r="r" b="b"/>
            <a:pathLst>
              <a:path w="8589048" h="7636167">
                <a:moveTo>
                  <a:pt x="0" y="0"/>
                </a:moveTo>
                <a:lnTo>
                  <a:pt x="8589048" y="0"/>
                </a:lnTo>
                <a:lnTo>
                  <a:pt x="8589048" y="7636167"/>
                </a:lnTo>
                <a:lnTo>
                  <a:pt x="0" y="76361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693" r="-9693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7975925" y="398600"/>
            <a:ext cx="4180950" cy="109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>
                <a:solidFill>
                  <a:srgbClr val="000000"/>
                </a:solidFill>
                <a:latin typeface="Times New Roman"/>
              </a:rPr>
              <a:t>Result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080252" y="742950"/>
            <a:ext cx="7490641" cy="1076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12"/>
              </a:lnSpc>
            </a:pPr>
            <a:r>
              <a:rPr lang="en-US" sz="5200">
                <a:solidFill>
                  <a:srgbClr val="444444"/>
                </a:solidFill>
                <a:latin typeface="Times New Roman Bold"/>
              </a:rPr>
              <a:t>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50031" y="3130638"/>
            <a:ext cx="15187938" cy="5170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04"/>
              </a:lnSpc>
            </a:pPr>
            <a:r>
              <a:rPr lang="en-US" sz="4100" spc="344">
                <a:solidFill>
                  <a:srgbClr val="444444"/>
                </a:solidFill>
                <a:latin typeface="Canva Sans"/>
              </a:rPr>
              <a:t>The CNN-LSTM model was built on the idea of</a:t>
            </a:r>
          </a:p>
          <a:p>
            <a:pPr>
              <a:lnSpc>
                <a:spcPts val="5904"/>
              </a:lnSpc>
            </a:pPr>
            <a:endParaRPr lang="en-US" sz="4100" spc="344">
              <a:solidFill>
                <a:srgbClr val="444444"/>
              </a:solidFill>
              <a:latin typeface="Canva Sans"/>
            </a:endParaRPr>
          </a:p>
          <a:p>
            <a:pPr>
              <a:lnSpc>
                <a:spcPts val="5904"/>
              </a:lnSpc>
            </a:pPr>
            <a:r>
              <a:rPr lang="en-US" sz="4100" spc="344">
                <a:solidFill>
                  <a:srgbClr val="444444"/>
                </a:solidFill>
                <a:latin typeface="Canva Sans"/>
              </a:rPr>
              <a:t>generating the captions for the input pictures. This</a:t>
            </a:r>
          </a:p>
          <a:p>
            <a:pPr>
              <a:lnSpc>
                <a:spcPts val="5904"/>
              </a:lnSpc>
            </a:pPr>
            <a:endParaRPr lang="en-US" sz="4100" spc="344">
              <a:solidFill>
                <a:srgbClr val="444444"/>
              </a:solidFill>
              <a:latin typeface="Canva Sans"/>
            </a:endParaRPr>
          </a:p>
          <a:p>
            <a:pPr>
              <a:lnSpc>
                <a:spcPts val="5904"/>
              </a:lnSpc>
            </a:pPr>
            <a:r>
              <a:rPr lang="en-US" sz="4100" spc="344">
                <a:solidFill>
                  <a:srgbClr val="444444"/>
                </a:solidFill>
                <a:latin typeface="Canva Sans"/>
              </a:rPr>
              <a:t>model can be used for a variety of applications. In</a:t>
            </a:r>
          </a:p>
          <a:p>
            <a:pPr>
              <a:lnSpc>
                <a:spcPts val="5904"/>
              </a:lnSpc>
            </a:pPr>
            <a:endParaRPr lang="en-US" sz="4100" spc="344">
              <a:solidFill>
                <a:srgbClr val="444444"/>
              </a:solidFill>
              <a:latin typeface="Canva Sans"/>
            </a:endParaRPr>
          </a:p>
          <a:p>
            <a:pPr>
              <a:lnSpc>
                <a:spcPts val="5904"/>
              </a:lnSpc>
            </a:pPr>
            <a:r>
              <a:rPr lang="en-US" sz="4100" spc="344">
                <a:solidFill>
                  <a:srgbClr val="444444"/>
                </a:solidFill>
                <a:latin typeface="Canva Sans"/>
              </a:rPr>
              <a:t>this, we studied about the CNN model, LSTM models, and in the end we validate that the model is generating captions for the input</a:t>
            </a:r>
          </a:p>
          <a:p>
            <a:pPr>
              <a:lnSpc>
                <a:spcPts val="5904"/>
              </a:lnSpc>
            </a:pPr>
            <a:r>
              <a:rPr lang="en-US" sz="4100" spc="344">
                <a:solidFill>
                  <a:srgbClr val="444444"/>
                </a:solidFill>
                <a:latin typeface="Canva Sans"/>
              </a:rPr>
              <a:t>pictures.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57200" y="0"/>
            <a:ext cx="17373600" cy="10287000"/>
          </a:xfrm>
          <a:custGeom>
            <a:avLst/>
            <a:gdLst/>
            <a:ahLst/>
            <a:cxnLst/>
            <a:rect l="l" t="t" r="r" b="b"/>
            <a:pathLst>
              <a:path w="17373600" h="10287000">
                <a:moveTo>
                  <a:pt x="0" y="0"/>
                </a:moveTo>
                <a:lnTo>
                  <a:pt x="17373600" y="0"/>
                </a:lnTo>
                <a:lnTo>
                  <a:pt x="173736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498" b="-1426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785992" y="8225722"/>
            <a:ext cx="8716016" cy="1032578"/>
            <a:chOff x="0" y="0"/>
            <a:chExt cx="8988000" cy="1064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988044" cy="1064768"/>
            </a:xfrm>
            <a:custGeom>
              <a:avLst/>
              <a:gdLst/>
              <a:ahLst/>
              <a:cxnLst/>
              <a:rect l="l" t="t" r="r" b="b"/>
              <a:pathLst>
                <a:path w="8988044" h="1064768">
                  <a:moveTo>
                    <a:pt x="0" y="0"/>
                  </a:moveTo>
                  <a:lnTo>
                    <a:pt x="8988044" y="0"/>
                  </a:lnTo>
                  <a:lnTo>
                    <a:pt x="8988044" y="1064768"/>
                  </a:lnTo>
                  <a:lnTo>
                    <a:pt x="0" y="106476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080252" y="742950"/>
            <a:ext cx="4127496" cy="1076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12"/>
              </a:lnSpc>
            </a:pPr>
            <a:r>
              <a:rPr lang="en-US" sz="5200">
                <a:solidFill>
                  <a:srgbClr val="444444"/>
                </a:solidFill>
                <a:latin typeface="Times New Roman Bold"/>
              </a:rPr>
              <a:t>ABSTRACT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50031" y="3149688"/>
            <a:ext cx="15187938" cy="5763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40"/>
              </a:lnSpc>
            </a:pPr>
            <a:r>
              <a:rPr lang="en-US" sz="4100">
                <a:solidFill>
                  <a:srgbClr val="444444"/>
                </a:solidFill>
                <a:latin typeface="Canva Sans Italics"/>
              </a:rPr>
              <a:t>For this project, we use CNN and LSTM to become aware of the caption of the image. Image caption generation is a system that comprehends natural language processing &amp; computer vision standards to recognize the connection of the image in English. In this research paper, we cautiously pursue a number of important concepts of photograph captioning and its familiar processes.We also talk about flickr_dataset and CNN used for photo classification.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" y="-100"/>
            <a:ext cx="9144000" cy="10287002"/>
          </a:xfrm>
          <a:custGeom>
            <a:avLst/>
            <a:gdLst/>
            <a:ahLst/>
            <a:cxnLst/>
            <a:rect l="l" t="t" r="r" b="b"/>
            <a:pathLst>
              <a:path w="9144000" h="10287002">
                <a:moveTo>
                  <a:pt x="0" y="0"/>
                </a:moveTo>
                <a:lnTo>
                  <a:pt x="9144000" y="0"/>
                </a:lnTo>
                <a:lnTo>
                  <a:pt x="9144000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4727" t="-19631" r="-148504" b="-4309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300" y="0"/>
            <a:ext cx="9137400" cy="10287000"/>
            <a:chOff x="0" y="0"/>
            <a:chExt cx="121832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183237" cy="13716000"/>
            </a:xfrm>
            <a:custGeom>
              <a:avLst/>
              <a:gdLst/>
              <a:ahLst/>
              <a:cxnLst/>
              <a:rect l="l" t="t" r="r" b="b"/>
              <a:pathLst>
                <a:path w="12183237" h="13716000">
                  <a:moveTo>
                    <a:pt x="0" y="0"/>
                  </a:moveTo>
                  <a:lnTo>
                    <a:pt x="12183237" y="0"/>
                  </a:lnTo>
                  <a:lnTo>
                    <a:pt x="12183237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8D7D">
                <a:alpha val="67843"/>
              </a:srgbClr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660784" y="2382512"/>
            <a:ext cx="1491526" cy="91652"/>
          </a:xfrm>
          <a:custGeom>
            <a:avLst/>
            <a:gdLst/>
            <a:ahLst/>
            <a:cxnLst/>
            <a:rect l="l" t="t" r="r" b="b"/>
            <a:pathLst>
              <a:path w="1491526" h="91652">
                <a:moveTo>
                  <a:pt x="0" y="0"/>
                </a:moveTo>
                <a:lnTo>
                  <a:pt x="1491526" y="0"/>
                </a:lnTo>
                <a:lnTo>
                  <a:pt x="1491526" y="91652"/>
                </a:lnTo>
                <a:lnTo>
                  <a:pt x="0" y="91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446125" y="3442950"/>
            <a:ext cx="6418950" cy="329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FFFFFF"/>
                </a:solidFill>
                <a:latin typeface="Arial"/>
              </a:rPr>
              <a:t>What is Image Caption Generator?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027325" y="2661475"/>
            <a:ext cx="7681350" cy="574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67"/>
              </a:lnSpc>
            </a:pPr>
            <a:r>
              <a:rPr lang="en-US" sz="3600">
                <a:solidFill>
                  <a:srgbClr val="444444"/>
                </a:solidFill>
                <a:latin typeface="Times New Roman"/>
              </a:rPr>
              <a:t>Image caption generator is a task that involves computer vision and natural language processing concepts to recognize the context of an image and describe them in a natural language like English.</a:t>
            </a:r>
          </a:p>
          <a:p>
            <a:pPr algn="l">
              <a:lnSpc>
                <a:spcPts val="4967"/>
              </a:lnSpc>
            </a:pPr>
            <a:endParaRPr lang="en-US" sz="3600">
              <a:solidFill>
                <a:srgbClr val="444444"/>
              </a:solidFill>
              <a:latin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34925" y="991575"/>
            <a:ext cx="10218150" cy="279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12"/>
              </a:lnSpc>
            </a:pPr>
            <a:r>
              <a:rPr lang="en-US" sz="5200">
                <a:solidFill>
                  <a:srgbClr val="444444"/>
                </a:solidFill>
                <a:latin typeface="Times New Roman"/>
              </a:rPr>
              <a:t>   Image Caption Generator Model</a:t>
            </a:r>
          </a:p>
          <a:p>
            <a:pPr algn="l">
              <a:lnSpc>
                <a:spcPts val="6240"/>
              </a:lnSpc>
            </a:pPr>
            <a:endParaRPr lang="en-US" sz="5200">
              <a:solidFill>
                <a:srgbClr val="444444"/>
              </a:solidFill>
              <a:latin typeface="Times New Roman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6405775" y="4169775"/>
            <a:ext cx="937650" cy="887250"/>
            <a:chOff x="0" y="0"/>
            <a:chExt cx="1250200" cy="1183000"/>
          </a:xfrm>
        </p:grpSpPr>
        <p:sp>
          <p:nvSpPr>
            <p:cNvPr id="4" name="Freeform 4"/>
            <p:cNvSpPr/>
            <p:nvPr/>
          </p:nvSpPr>
          <p:spPr>
            <a:xfrm>
              <a:off x="12700" y="12700"/>
              <a:ext cx="1224788" cy="1157605"/>
            </a:xfrm>
            <a:custGeom>
              <a:avLst/>
              <a:gdLst/>
              <a:ahLst/>
              <a:cxnLst/>
              <a:rect l="l" t="t" r="r" b="b"/>
              <a:pathLst>
                <a:path w="1224788" h="1157605">
                  <a:moveTo>
                    <a:pt x="0" y="578739"/>
                  </a:moveTo>
                  <a:cubicBezTo>
                    <a:pt x="0" y="259080"/>
                    <a:pt x="274193" y="0"/>
                    <a:pt x="612394" y="0"/>
                  </a:cubicBezTo>
                  <a:cubicBezTo>
                    <a:pt x="950595" y="0"/>
                    <a:pt x="1224788" y="259080"/>
                    <a:pt x="1224788" y="578739"/>
                  </a:cubicBezTo>
                  <a:cubicBezTo>
                    <a:pt x="1224788" y="898398"/>
                    <a:pt x="950595" y="1157605"/>
                    <a:pt x="612394" y="1157605"/>
                  </a:cubicBezTo>
                  <a:cubicBezTo>
                    <a:pt x="274193" y="1157605"/>
                    <a:pt x="0" y="898525"/>
                    <a:pt x="0" y="578739"/>
                  </a:cubicBez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1250188" cy="1183005"/>
            </a:xfrm>
            <a:custGeom>
              <a:avLst/>
              <a:gdLst/>
              <a:ahLst/>
              <a:cxnLst/>
              <a:rect l="l" t="t" r="r" b="b"/>
              <a:pathLst>
                <a:path w="1250188" h="1183005">
                  <a:moveTo>
                    <a:pt x="0" y="591439"/>
                  </a:moveTo>
                  <a:cubicBezTo>
                    <a:pt x="0" y="264160"/>
                    <a:pt x="280543" y="0"/>
                    <a:pt x="625094" y="0"/>
                  </a:cubicBezTo>
                  <a:lnTo>
                    <a:pt x="625094" y="12700"/>
                  </a:lnTo>
                  <a:lnTo>
                    <a:pt x="625094" y="0"/>
                  </a:lnTo>
                  <a:cubicBezTo>
                    <a:pt x="969645" y="0"/>
                    <a:pt x="1250188" y="264160"/>
                    <a:pt x="1250188" y="591439"/>
                  </a:cubicBezTo>
                  <a:lnTo>
                    <a:pt x="1237488" y="591439"/>
                  </a:lnTo>
                  <a:lnTo>
                    <a:pt x="1250188" y="591439"/>
                  </a:lnTo>
                  <a:cubicBezTo>
                    <a:pt x="1250188" y="918718"/>
                    <a:pt x="969645" y="1182878"/>
                    <a:pt x="625094" y="1182878"/>
                  </a:cubicBezTo>
                  <a:lnTo>
                    <a:pt x="625094" y="1170178"/>
                  </a:lnTo>
                  <a:lnTo>
                    <a:pt x="625094" y="1182878"/>
                  </a:lnTo>
                  <a:cubicBezTo>
                    <a:pt x="280543" y="1183005"/>
                    <a:pt x="0" y="918845"/>
                    <a:pt x="0" y="591439"/>
                  </a:cubicBezTo>
                  <a:lnTo>
                    <a:pt x="12700" y="591439"/>
                  </a:lnTo>
                  <a:lnTo>
                    <a:pt x="25400" y="591439"/>
                  </a:lnTo>
                  <a:lnTo>
                    <a:pt x="12700" y="591439"/>
                  </a:lnTo>
                  <a:lnTo>
                    <a:pt x="0" y="591439"/>
                  </a:lnTo>
                  <a:moveTo>
                    <a:pt x="25400" y="591439"/>
                  </a:moveTo>
                  <a:cubicBezTo>
                    <a:pt x="25400" y="598424"/>
                    <a:pt x="19685" y="604139"/>
                    <a:pt x="12700" y="604139"/>
                  </a:cubicBezTo>
                  <a:cubicBezTo>
                    <a:pt x="5715" y="604139"/>
                    <a:pt x="0" y="598424"/>
                    <a:pt x="0" y="591439"/>
                  </a:cubicBezTo>
                  <a:cubicBezTo>
                    <a:pt x="0" y="584454"/>
                    <a:pt x="5715" y="578739"/>
                    <a:pt x="12700" y="578739"/>
                  </a:cubicBezTo>
                  <a:cubicBezTo>
                    <a:pt x="19685" y="578739"/>
                    <a:pt x="25400" y="584454"/>
                    <a:pt x="25400" y="591439"/>
                  </a:cubicBezTo>
                  <a:cubicBezTo>
                    <a:pt x="25400" y="903478"/>
                    <a:pt x="293243" y="1157605"/>
                    <a:pt x="625094" y="1157605"/>
                  </a:cubicBezTo>
                  <a:cubicBezTo>
                    <a:pt x="956945" y="1157605"/>
                    <a:pt x="1224788" y="903478"/>
                    <a:pt x="1224788" y="591439"/>
                  </a:cubicBezTo>
                  <a:cubicBezTo>
                    <a:pt x="1224788" y="279400"/>
                    <a:pt x="956945" y="25400"/>
                    <a:pt x="625094" y="25400"/>
                  </a:cubicBezTo>
                  <a:lnTo>
                    <a:pt x="625094" y="12700"/>
                  </a:lnTo>
                  <a:lnTo>
                    <a:pt x="625094" y="25400"/>
                  </a:lnTo>
                  <a:cubicBezTo>
                    <a:pt x="293243" y="25400"/>
                    <a:pt x="25400" y="279527"/>
                    <a:pt x="25400" y="591439"/>
                  </a:cubicBezTo>
                  <a:close/>
                </a:path>
              </a:pathLst>
            </a:custGeom>
            <a:solidFill>
              <a:srgbClr val="FFAB4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250200" cy="1192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Roboto Bold"/>
                </a:rPr>
                <a:t>1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7764975" y="4166925"/>
            <a:ext cx="2548350" cy="137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444444"/>
                </a:solidFill>
                <a:latin typeface="Times New Roman Bold"/>
              </a:rPr>
              <a:t>CNN</a:t>
            </a:r>
          </a:p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444444"/>
                </a:solidFill>
                <a:latin typeface="Times New Roman Bold"/>
              </a:rPr>
              <a:t>	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764975" y="5840975"/>
            <a:ext cx="2548350" cy="816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444444"/>
                </a:solidFill>
                <a:latin typeface="Times New Roman Bold"/>
              </a:rPr>
              <a:t>LSTM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6405775" y="5843825"/>
            <a:ext cx="937650" cy="942450"/>
            <a:chOff x="0" y="0"/>
            <a:chExt cx="1250200" cy="1256600"/>
          </a:xfrm>
        </p:grpSpPr>
        <p:sp>
          <p:nvSpPr>
            <p:cNvPr id="10" name="Freeform 10"/>
            <p:cNvSpPr/>
            <p:nvPr/>
          </p:nvSpPr>
          <p:spPr>
            <a:xfrm>
              <a:off x="12700" y="12700"/>
              <a:ext cx="1224788" cy="1231138"/>
            </a:xfrm>
            <a:custGeom>
              <a:avLst/>
              <a:gdLst/>
              <a:ahLst/>
              <a:cxnLst/>
              <a:rect l="l" t="t" r="r" b="b"/>
              <a:pathLst>
                <a:path w="1224788" h="1231138">
                  <a:moveTo>
                    <a:pt x="0" y="615569"/>
                  </a:moveTo>
                  <a:cubicBezTo>
                    <a:pt x="0" y="275590"/>
                    <a:pt x="274193" y="0"/>
                    <a:pt x="612394" y="0"/>
                  </a:cubicBezTo>
                  <a:cubicBezTo>
                    <a:pt x="950595" y="0"/>
                    <a:pt x="1224788" y="275590"/>
                    <a:pt x="1224788" y="615569"/>
                  </a:cubicBezTo>
                  <a:cubicBezTo>
                    <a:pt x="1224788" y="955548"/>
                    <a:pt x="950595" y="1231138"/>
                    <a:pt x="612394" y="1231138"/>
                  </a:cubicBezTo>
                  <a:cubicBezTo>
                    <a:pt x="274193" y="1231138"/>
                    <a:pt x="0" y="955548"/>
                    <a:pt x="0" y="615569"/>
                  </a:cubicBezTo>
                  <a:close/>
                </a:path>
              </a:pathLst>
            </a:custGeom>
            <a:solidFill>
              <a:srgbClr val="0097A7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250188" cy="1256538"/>
            </a:xfrm>
            <a:custGeom>
              <a:avLst/>
              <a:gdLst/>
              <a:ahLst/>
              <a:cxnLst/>
              <a:rect l="l" t="t" r="r" b="b"/>
              <a:pathLst>
                <a:path w="1250188" h="1256538">
                  <a:moveTo>
                    <a:pt x="0" y="628269"/>
                  </a:moveTo>
                  <a:cubicBezTo>
                    <a:pt x="0" y="281305"/>
                    <a:pt x="279781" y="0"/>
                    <a:pt x="625094" y="0"/>
                  </a:cubicBezTo>
                  <a:lnTo>
                    <a:pt x="625094" y="12700"/>
                  </a:lnTo>
                  <a:lnTo>
                    <a:pt x="625094" y="0"/>
                  </a:lnTo>
                  <a:cubicBezTo>
                    <a:pt x="970407" y="0"/>
                    <a:pt x="1250188" y="281305"/>
                    <a:pt x="1250188" y="628269"/>
                  </a:cubicBezTo>
                  <a:lnTo>
                    <a:pt x="1237488" y="628269"/>
                  </a:lnTo>
                  <a:lnTo>
                    <a:pt x="1250188" y="628269"/>
                  </a:lnTo>
                  <a:cubicBezTo>
                    <a:pt x="1250188" y="975233"/>
                    <a:pt x="970407" y="1256538"/>
                    <a:pt x="625094" y="1256538"/>
                  </a:cubicBezTo>
                  <a:lnTo>
                    <a:pt x="625094" y="1243838"/>
                  </a:lnTo>
                  <a:lnTo>
                    <a:pt x="625094" y="1256538"/>
                  </a:lnTo>
                  <a:cubicBezTo>
                    <a:pt x="279781" y="1256538"/>
                    <a:pt x="0" y="975233"/>
                    <a:pt x="0" y="628269"/>
                  </a:cubicBezTo>
                  <a:lnTo>
                    <a:pt x="12700" y="628269"/>
                  </a:lnTo>
                  <a:lnTo>
                    <a:pt x="25400" y="628269"/>
                  </a:lnTo>
                  <a:lnTo>
                    <a:pt x="12700" y="628269"/>
                  </a:lnTo>
                  <a:lnTo>
                    <a:pt x="0" y="628269"/>
                  </a:lnTo>
                  <a:moveTo>
                    <a:pt x="25400" y="628269"/>
                  </a:moveTo>
                  <a:cubicBezTo>
                    <a:pt x="25400" y="635254"/>
                    <a:pt x="19685" y="640969"/>
                    <a:pt x="12700" y="640969"/>
                  </a:cubicBezTo>
                  <a:cubicBezTo>
                    <a:pt x="5715" y="640969"/>
                    <a:pt x="0" y="635254"/>
                    <a:pt x="0" y="628269"/>
                  </a:cubicBezTo>
                  <a:cubicBezTo>
                    <a:pt x="0" y="621284"/>
                    <a:pt x="5715" y="615569"/>
                    <a:pt x="12700" y="615569"/>
                  </a:cubicBezTo>
                  <a:cubicBezTo>
                    <a:pt x="19685" y="615569"/>
                    <a:pt x="25400" y="621284"/>
                    <a:pt x="25400" y="628269"/>
                  </a:cubicBezTo>
                  <a:cubicBezTo>
                    <a:pt x="25400" y="961390"/>
                    <a:pt x="294005" y="1231138"/>
                    <a:pt x="625094" y="1231138"/>
                  </a:cubicBezTo>
                  <a:cubicBezTo>
                    <a:pt x="956183" y="1231138"/>
                    <a:pt x="1224788" y="961390"/>
                    <a:pt x="1224788" y="628269"/>
                  </a:cubicBezTo>
                  <a:cubicBezTo>
                    <a:pt x="1224788" y="295148"/>
                    <a:pt x="956183" y="25400"/>
                    <a:pt x="625094" y="25400"/>
                  </a:cubicBezTo>
                  <a:lnTo>
                    <a:pt x="625094" y="12700"/>
                  </a:lnTo>
                  <a:lnTo>
                    <a:pt x="625094" y="25400"/>
                  </a:lnTo>
                  <a:cubicBezTo>
                    <a:pt x="294005" y="25400"/>
                    <a:pt x="25400" y="295275"/>
                    <a:pt x="25400" y="62826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9525"/>
              <a:ext cx="1250200" cy="126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Roboto Bold"/>
                </a:rPr>
                <a:t>2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442950"/>
            <a:ext cx="18288002" cy="7844050"/>
          </a:xfrm>
          <a:custGeom>
            <a:avLst/>
            <a:gdLst/>
            <a:ahLst/>
            <a:cxnLst/>
            <a:rect l="l" t="t" r="r" b="b"/>
            <a:pathLst>
              <a:path w="18288002" h="7844050">
                <a:moveTo>
                  <a:pt x="0" y="0"/>
                </a:moveTo>
                <a:lnTo>
                  <a:pt x="18288002" y="0"/>
                </a:lnTo>
                <a:lnTo>
                  <a:pt x="18288002" y="7844050"/>
                </a:lnTo>
                <a:lnTo>
                  <a:pt x="0" y="78440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724" b="-1724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866275" y="402475"/>
            <a:ext cx="9648150" cy="127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12"/>
              </a:lnSpc>
            </a:pPr>
            <a:r>
              <a:rPr lang="en-US" sz="5200">
                <a:solidFill>
                  <a:srgbClr val="444444"/>
                </a:solidFill>
                <a:latin typeface="Times New Roman"/>
              </a:rPr>
              <a:t>Image Caption Generator Model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150500" cy="10287000"/>
          </a:xfrm>
          <a:custGeom>
            <a:avLst/>
            <a:gdLst/>
            <a:ahLst/>
            <a:cxnLst/>
            <a:rect l="l" t="t" r="r" b="b"/>
            <a:pathLst>
              <a:path w="9150500" h="10287000">
                <a:moveTo>
                  <a:pt x="0" y="0"/>
                </a:moveTo>
                <a:lnTo>
                  <a:pt x="9150500" y="0"/>
                </a:lnTo>
                <a:lnTo>
                  <a:pt x="91505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5188" t="-8818" r="-60638" b="-10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50" y="0"/>
            <a:ext cx="9144000" cy="10287000"/>
            <a:chOff x="0" y="0"/>
            <a:chExt cx="12192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192000" cy="13716000"/>
            </a:xfrm>
            <a:custGeom>
              <a:avLst/>
              <a:gdLst/>
              <a:ahLst/>
              <a:cxnLst/>
              <a:rect l="l" t="t" r="r" b="b"/>
              <a:pathLst>
                <a:path w="12192000" h="13716000">
                  <a:moveTo>
                    <a:pt x="0" y="0"/>
                  </a:moveTo>
                  <a:lnTo>
                    <a:pt x="12192000" y="0"/>
                  </a:lnTo>
                  <a:lnTo>
                    <a:pt x="12192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8D7D">
                <a:alpha val="67843"/>
              </a:srgbClr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660784" y="2382512"/>
            <a:ext cx="1491526" cy="91652"/>
          </a:xfrm>
          <a:custGeom>
            <a:avLst/>
            <a:gdLst/>
            <a:ahLst/>
            <a:cxnLst/>
            <a:rect l="l" t="t" r="r" b="b"/>
            <a:pathLst>
              <a:path w="1491526" h="91652">
                <a:moveTo>
                  <a:pt x="0" y="0"/>
                </a:moveTo>
                <a:lnTo>
                  <a:pt x="1491526" y="0"/>
                </a:lnTo>
                <a:lnTo>
                  <a:pt x="1491526" y="91652"/>
                </a:lnTo>
                <a:lnTo>
                  <a:pt x="0" y="91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51425" y="3519300"/>
            <a:ext cx="6418950" cy="331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Times New Roman"/>
              </a:rPr>
              <a:t>What is CNN?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39875" y="2123700"/>
            <a:ext cx="6565950" cy="595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71"/>
              </a:lnSpc>
            </a:pPr>
            <a:r>
              <a:rPr lang="en-US" sz="3600">
                <a:solidFill>
                  <a:srgbClr val="444444"/>
                </a:solidFill>
                <a:latin typeface="Times New Roman"/>
              </a:rPr>
              <a:t>Convolutional Neural networks are specialized deep neural networks which can process the data that has input shape like a 2D matrix. Images are easily represented as a 2D matrix and CNN is very useful in working with images.</a:t>
            </a:r>
          </a:p>
          <a:p>
            <a:pPr algn="l">
              <a:lnSpc>
                <a:spcPts val="4471"/>
              </a:lnSpc>
            </a:pPr>
            <a:endParaRPr lang="en-US" sz="3600">
              <a:solidFill>
                <a:srgbClr val="444444"/>
              </a:solidFill>
              <a:latin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4800" y="4201950"/>
            <a:ext cx="17678408" cy="5464078"/>
          </a:xfrm>
          <a:custGeom>
            <a:avLst/>
            <a:gdLst/>
            <a:ahLst/>
            <a:cxnLst/>
            <a:rect l="l" t="t" r="r" b="b"/>
            <a:pathLst>
              <a:path w="17678408" h="5464078">
                <a:moveTo>
                  <a:pt x="0" y="0"/>
                </a:moveTo>
                <a:lnTo>
                  <a:pt x="17678408" y="0"/>
                </a:lnTo>
                <a:lnTo>
                  <a:pt x="17678408" y="5464078"/>
                </a:lnTo>
                <a:lnTo>
                  <a:pt x="0" y="54640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563125" y="1822169"/>
            <a:ext cx="8077982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9"/>
              </a:lnSpc>
            </a:pPr>
            <a:r>
              <a:rPr lang="en-US" sz="6099">
                <a:solidFill>
                  <a:srgbClr val="000000"/>
                </a:solidFill>
                <a:latin typeface="Times New Roman"/>
              </a:rPr>
              <a:t>Working on deep CNN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150500" cy="10287000"/>
          </a:xfrm>
          <a:custGeom>
            <a:avLst/>
            <a:gdLst/>
            <a:ahLst/>
            <a:cxnLst/>
            <a:rect l="l" t="t" r="r" b="b"/>
            <a:pathLst>
              <a:path w="9150500" h="10287000">
                <a:moveTo>
                  <a:pt x="0" y="0"/>
                </a:moveTo>
                <a:lnTo>
                  <a:pt x="9150500" y="0"/>
                </a:lnTo>
                <a:lnTo>
                  <a:pt x="91505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5188" t="-8818" r="-60638" b="-10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50" y="0"/>
            <a:ext cx="9144000" cy="10287000"/>
            <a:chOff x="0" y="0"/>
            <a:chExt cx="12192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192000" cy="13716000"/>
            </a:xfrm>
            <a:custGeom>
              <a:avLst/>
              <a:gdLst/>
              <a:ahLst/>
              <a:cxnLst/>
              <a:rect l="l" t="t" r="r" b="b"/>
              <a:pathLst>
                <a:path w="12192000" h="13716000">
                  <a:moveTo>
                    <a:pt x="0" y="0"/>
                  </a:moveTo>
                  <a:lnTo>
                    <a:pt x="12192000" y="0"/>
                  </a:lnTo>
                  <a:lnTo>
                    <a:pt x="12192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78D7D">
                <a:alpha val="67843"/>
              </a:srgbClr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660784" y="2382512"/>
            <a:ext cx="1491526" cy="91652"/>
          </a:xfrm>
          <a:custGeom>
            <a:avLst/>
            <a:gdLst/>
            <a:ahLst/>
            <a:cxnLst/>
            <a:rect l="l" t="t" r="r" b="b"/>
            <a:pathLst>
              <a:path w="1491526" h="91652">
                <a:moveTo>
                  <a:pt x="0" y="0"/>
                </a:moveTo>
                <a:lnTo>
                  <a:pt x="1491526" y="0"/>
                </a:lnTo>
                <a:lnTo>
                  <a:pt x="1491526" y="91652"/>
                </a:lnTo>
                <a:lnTo>
                  <a:pt x="0" y="91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51425" y="3519300"/>
            <a:ext cx="6418950" cy="331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Times New Roman"/>
              </a:rPr>
              <a:t>What is LSTM?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886875" y="2335575"/>
            <a:ext cx="7962750" cy="5708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67"/>
              </a:lnSpc>
            </a:pPr>
            <a:r>
              <a:rPr lang="en-US" sz="3600">
                <a:solidFill>
                  <a:srgbClr val="444444"/>
                </a:solidFill>
                <a:latin typeface="Times New Roman"/>
              </a:rPr>
              <a:t>LSTM stands for Long short term memory, they are a type of RNN(recurrent neural network), which is well suited for sequence prediction problems. LSTM can carry out relevant information throughout the processing of inputs and with a forget gate it discards non-relevant information.</a:t>
            </a:r>
          </a:p>
          <a:p>
            <a:pPr algn="l">
              <a:lnSpc>
                <a:spcPts val="4967"/>
              </a:lnSpc>
            </a:pPr>
            <a:endParaRPr lang="en-US" sz="3600">
              <a:solidFill>
                <a:srgbClr val="444444"/>
              </a:solidFill>
              <a:latin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610879" y="1522275"/>
            <a:ext cx="9066241" cy="7372175"/>
          </a:xfrm>
          <a:custGeom>
            <a:avLst/>
            <a:gdLst/>
            <a:ahLst/>
            <a:cxnLst/>
            <a:rect l="l" t="t" r="r" b="b"/>
            <a:pathLst>
              <a:path w="9066241" h="7372175">
                <a:moveTo>
                  <a:pt x="0" y="0"/>
                </a:moveTo>
                <a:lnTo>
                  <a:pt x="9066242" y="0"/>
                </a:lnTo>
                <a:lnTo>
                  <a:pt x="9066242" y="7372175"/>
                </a:lnTo>
                <a:lnTo>
                  <a:pt x="0" y="73721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531" r="-99999" b="-4682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813876" y="8218926"/>
            <a:ext cx="10660248" cy="2078748"/>
          </a:xfrm>
          <a:custGeom>
            <a:avLst/>
            <a:gdLst/>
            <a:ahLst/>
            <a:cxnLst/>
            <a:rect l="l" t="t" r="r" b="b"/>
            <a:pathLst>
              <a:path w="10660248" h="2078748">
                <a:moveTo>
                  <a:pt x="0" y="0"/>
                </a:moveTo>
                <a:lnTo>
                  <a:pt x="10660248" y="0"/>
                </a:lnTo>
                <a:lnTo>
                  <a:pt x="10660248" y="2078748"/>
                </a:lnTo>
                <a:lnTo>
                  <a:pt x="0" y="20787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093225" y="430350"/>
            <a:ext cx="6101550" cy="109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>
                <a:solidFill>
                  <a:srgbClr val="000000"/>
                </a:solidFill>
                <a:latin typeface="Times New Roman"/>
              </a:rPr>
              <a:t>LSTM cell structure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Presentation.pptx</dc:title>
  <cp:lastModifiedBy>jayanthdj2407@gmail.com</cp:lastModifiedBy>
  <cp:revision>4</cp:revision>
  <dcterms:created xsi:type="dcterms:W3CDTF">2006-08-16T00:00:00Z</dcterms:created>
  <dcterms:modified xsi:type="dcterms:W3CDTF">2023-12-13T15:29:44Z</dcterms:modified>
  <dc:identifier>DAFyMXAQmTs</dc:identifier>
</cp:coreProperties>
</file>

<file path=docProps/thumbnail.jpeg>
</file>